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2" r:id="rId2"/>
    <p:sldId id="283" r:id="rId3"/>
    <p:sldId id="258" r:id="rId4"/>
    <p:sldId id="287" r:id="rId5"/>
    <p:sldId id="270" r:id="rId6"/>
    <p:sldId id="263" r:id="rId7"/>
    <p:sldId id="285" r:id="rId8"/>
    <p:sldId id="286" r:id="rId9"/>
    <p:sldId id="267" r:id="rId10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2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1" y="42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114CA-44E5-411A-B1AE-F563E09B710D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82182-5EDB-4CD0-A627-573189F594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439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4/09/2019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71F140-AFD0-4741-A178-960BFFA57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2" y="708480"/>
            <a:ext cx="9390278" cy="5235120"/>
          </a:xfrm>
        </p:spPr>
        <p:txBody>
          <a:bodyPr>
            <a:normAutofit/>
          </a:bodyPr>
          <a:lstStyle/>
          <a:p>
            <a:r>
              <a:rPr lang="en-AU" b="1" dirty="0"/>
              <a:t>Electrostatic Charge</a:t>
            </a:r>
          </a:p>
          <a:p>
            <a:pPr marL="457200" indent="-457200"/>
            <a:r>
              <a:rPr lang="en-AU" dirty="0"/>
              <a:t>Electric charge is either positive or negative.</a:t>
            </a:r>
          </a:p>
          <a:p>
            <a:pPr marL="914400" lvl="1" indent="-457200"/>
            <a:r>
              <a:rPr lang="en-AU" sz="2800" dirty="0" smtClean="0"/>
              <a:t>Electrons </a:t>
            </a:r>
            <a:r>
              <a:rPr lang="en-AU" sz="2800" dirty="0"/>
              <a:t>– negative</a:t>
            </a:r>
          </a:p>
          <a:p>
            <a:pPr marL="914400" lvl="1" indent="-457200"/>
            <a:r>
              <a:rPr lang="en-AU" sz="2800" dirty="0"/>
              <a:t>Protons – positive</a:t>
            </a:r>
          </a:p>
          <a:p>
            <a:pPr marL="457200" indent="-457200"/>
            <a:r>
              <a:rPr lang="en-AU" dirty="0"/>
              <a:t>Usually objects are uncharged, but when electrons move from one object to another (e.g. by rubbing together) it create:</a:t>
            </a:r>
          </a:p>
          <a:p>
            <a:pPr marL="914400" lvl="1" indent="-457200"/>
            <a:r>
              <a:rPr lang="en-AU" sz="2800" dirty="0"/>
              <a:t>An area of relatively positive charge (has lost electrons)</a:t>
            </a:r>
          </a:p>
          <a:p>
            <a:pPr marL="914400" lvl="1" indent="-457200"/>
            <a:r>
              <a:rPr lang="en-AU" sz="2800" dirty="0"/>
              <a:t>An area of relatively negative charge (has gained electrons)</a:t>
            </a:r>
          </a:p>
          <a:p>
            <a:pPr marL="457200" indent="-457200"/>
            <a:r>
              <a:rPr lang="en-AU" dirty="0"/>
              <a:t>We call this difference in charge – </a:t>
            </a:r>
            <a:r>
              <a:rPr lang="en-AU" b="1" dirty="0"/>
              <a:t>Electrostatic Charge</a:t>
            </a:r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731525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True</a:t>
                      </a:r>
                      <a:r>
                        <a:rPr lang="en-AU" baseline="0" dirty="0" smtClean="0"/>
                        <a:t> or False: Electrostatic charge is caused by the movement of protons.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89671"/>
              </p:ext>
            </p:extLst>
          </p:nvPr>
        </p:nvGraphicFramePr>
        <p:xfrm>
          <a:off x="9514800" y="1791315"/>
          <a:ext cx="2605964" cy="18299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If an object</a:t>
                      </a:r>
                      <a:r>
                        <a:rPr lang="en-AU" baseline="0" dirty="0" smtClean="0"/>
                        <a:t> gains electrons, will it be coming negatively charged, or positively charged?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2429041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034053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True</a:t>
                      </a:r>
                      <a:r>
                        <a:rPr lang="en-AU" baseline="0" dirty="0" smtClean="0"/>
                        <a:t> or False: Electrons are attracted to each other.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489642"/>
              </p:ext>
            </p:extLst>
          </p:nvPr>
        </p:nvGraphicFramePr>
        <p:xfrm>
          <a:off x="9514800" y="1791315"/>
          <a:ext cx="2605964" cy="12813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Explain</a:t>
                      </a:r>
                      <a:r>
                        <a:rPr lang="en-AU" baseline="0" dirty="0" smtClean="0"/>
                        <a:t> why the boys hair is standing on end and spreading out.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1" y="732983"/>
            <a:ext cx="95638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Electrostatic 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charged particles are near each other they apply an electrostatic force on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Like charges </a:t>
            </a:r>
            <a:r>
              <a:rPr lang="en-AU" sz="2800" b="1" dirty="0" smtClean="0"/>
              <a:t>repel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E.g. 2 positive particles push away from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Unlike charges </a:t>
            </a:r>
            <a:r>
              <a:rPr lang="en-AU" sz="2800" b="1" dirty="0" smtClean="0"/>
              <a:t>attract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E.g. a positive particle and a negative pull towards each other</a:t>
            </a:r>
          </a:p>
          <a:p>
            <a:endParaRPr lang="en-AU" sz="2800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67" y="4026736"/>
            <a:ext cx="4656762" cy="2682295"/>
          </a:xfrm>
        </p:spPr>
      </p:pic>
    </p:spTree>
    <p:extLst>
      <p:ext uri="{BB962C8B-B14F-4D97-AF65-F5344CB8AC3E}">
        <p14:creationId xmlns:p14="http://schemas.microsoft.com/office/powerpoint/2010/main" val="35808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346207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97736"/>
              </p:ext>
            </p:extLst>
          </p:nvPr>
        </p:nvGraphicFramePr>
        <p:xfrm>
          <a:off x="9486065" y="6026992"/>
          <a:ext cx="2605964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 </a:t>
                      </a:r>
                      <a:endParaRPr lang="en-AU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956279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List</a:t>
                      </a:r>
                      <a:r>
                        <a:rPr lang="en-AU" baseline="0" dirty="0" smtClean="0"/>
                        <a:t> the 3 essential components of all electric circuits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674323"/>
              </p:ext>
            </p:extLst>
          </p:nvPr>
        </p:nvGraphicFramePr>
        <p:xfrm>
          <a:off x="9514800" y="1791315"/>
          <a:ext cx="2605964" cy="12813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Describe a switch, and explain why it is useful in a circuit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2251"/>
            <a:ext cx="8559835" cy="48899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Electric Circuits</a:t>
            </a:r>
          </a:p>
          <a:p>
            <a:r>
              <a:rPr lang="en-US" dirty="0" smtClean="0"/>
              <a:t>A pathway travelled by electrical energy</a:t>
            </a:r>
          </a:p>
          <a:p>
            <a:r>
              <a:rPr lang="en-US" dirty="0" smtClean="0"/>
              <a:t>Circuits can vary from very complex (e.g. in your phone) to very simple (e.g. in a torch)</a:t>
            </a:r>
          </a:p>
          <a:p>
            <a:r>
              <a:rPr lang="en-US" dirty="0" smtClean="0"/>
              <a:t>However all circuits have 3 essential components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power source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pathway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load</a:t>
            </a:r>
          </a:p>
          <a:p>
            <a:r>
              <a:rPr lang="en-US" dirty="0" smtClean="0"/>
              <a:t>We typically also put a switch into our</a:t>
            </a:r>
          </a:p>
          <a:p>
            <a:pPr marL="0" indent="0">
              <a:buNone/>
            </a:pPr>
            <a:r>
              <a:rPr lang="en-US" dirty="0" smtClean="0"/>
              <a:t> circuits, to allow us to control when they</a:t>
            </a:r>
          </a:p>
          <a:p>
            <a:pPr marL="0" indent="0">
              <a:buNone/>
            </a:pPr>
            <a:r>
              <a:rPr lang="en-US" dirty="0" smtClean="0"/>
              <a:t> are open and closed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89" y="3587578"/>
            <a:ext cx="4489622" cy="22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346207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88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Circuit Diagrams</a:t>
            </a:r>
          </a:p>
          <a:p>
            <a:pPr marL="0" indent="0">
              <a:buNone/>
            </a:pPr>
            <a:r>
              <a:rPr lang="en-US" dirty="0" smtClean="0"/>
              <a:t>Using your worksheet from the last lesson, identify the following components of electrical circuits.</a:t>
            </a:r>
          </a:p>
          <a:p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904" y="4853229"/>
            <a:ext cx="1971675" cy="942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04" y="3698421"/>
            <a:ext cx="2152650" cy="90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804" y="3698421"/>
            <a:ext cx="19240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207" y="3818844"/>
            <a:ext cx="1819275" cy="809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207" y="2428195"/>
            <a:ext cx="1809750" cy="1000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869" y="5018993"/>
            <a:ext cx="1876425" cy="8667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5498" y="2428195"/>
            <a:ext cx="2085975" cy="962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60071" y="399000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2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1656701" y="527937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13928" y="399000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7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1660071" y="270063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5865736" y="506886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5736" y="385432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65736" y="263978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4</a:t>
            </a:r>
          </a:p>
        </p:txBody>
      </p:sp>
      <p:sp>
        <p:nvSpPr>
          <p:cNvPr id="2" name="Rectangle 1"/>
          <p:cNvSpPr/>
          <p:nvPr/>
        </p:nvSpPr>
        <p:spPr>
          <a:xfrm>
            <a:off x="6896100" y="4223656"/>
            <a:ext cx="1224643" cy="37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2638759" y="5694368"/>
            <a:ext cx="1224643" cy="37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638759" y="4406672"/>
            <a:ext cx="1224643" cy="37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9756185" y="4413476"/>
            <a:ext cx="1224643" cy="37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6866163" y="3148949"/>
            <a:ext cx="1224643" cy="37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2638759" y="3164984"/>
            <a:ext cx="1224643" cy="37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6835690" y="5543072"/>
            <a:ext cx="1224643" cy="37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89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Conductors and Insulators</a:t>
            </a:r>
            <a:r>
              <a:rPr lang="en-AU" dirty="0"/>
              <a:t/>
            </a:r>
            <a:br>
              <a:rPr lang="en-AU" dirty="0"/>
            </a:br>
            <a:r>
              <a:rPr lang="en-AU" sz="2800" dirty="0" smtClean="0"/>
              <a:t>Year 9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483940"/>
              </p:ext>
            </p:extLst>
          </p:nvPr>
        </p:nvGraphicFramePr>
        <p:xfrm>
          <a:off x="9514481" y="69246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we going to learn today?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/>
          <a:lstStyle/>
          <a:p>
            <a:r>
              <a:rPr lang="en-US" dirty="0" smtClean="0"/>
              <a:t>Describe conductors and insulators</a:t>
            </a:r>
          </a:p>
          <a:p>
            <a:r>
              <a:rPr lang="en-US" dirty="0" smtClean="0"/>
              <a:t>Identify different materials as conductors or insulators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838199" y="3128878"/>
            <a:ext cx="6131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Power cables are made of a copper wire, surrounded by a plastic.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Why do you think they choose these materials?</a:t>
            </a:r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50" y="2024743"/>
            <a:ext cx="262432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003851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Define the term “conductor”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67452"/>
              </p:ext>
            </p:extLst>
          </p:nvPr>
        </p:nvGraphicFramePr>
        <p:xfrm>
          <a:off x="9514800" y="1791315"/>
          <a:ext cx="2605964" cy="12813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do these</a:t>
                      </a:r>
                      <a:r>
                        <a:rPr lang="en-AU" baseline="0" dirty="0" smtClean="0"/>
                        <a:t> 4 conductors have in common?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88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Conductors</a:t>
            </a:r>
          </a:p>
          <a:p>
            <a:r>
              <a:rPr lang="en-US" dirty="0" smtClean="0"/>
              <a:t>A material that allows the flow of charge.</a:t>
            </a:r>
          </a:p>
          <a:p>
            <a:r>
              <a:rPr lang="en-US" dirty="0" smtClean="0"/>
              <a:t>Some good conductors are:</a:t>
            </a:r>
          </a:p>
          <a:p>
            <a:pPr lvl="1"/>
            <a:r>
              <a:rPr lang="en-US" dirty="0" smtClean="0"/>
              <a:t>Copper</a:t>
            </a:r>
          </a:p>
          <a:p>
            <a:pPr lvl="1"/>
            <a:r>
              <a:rPr lang="en-US" dirty="0" smtClean="0"/>
              <a:t>Gold </a:t>
            </a:r>
          </a:p>
          <a:p>
            <a:pPr lvl="1"/>
            <a:r>
              <a:rPr lang="en-US" dirty="0" smtClean="0"/>
              <a:t>Aluminum</a:t>
            </a:r>
          </a:p>
          <a:p>
            <a:pPr lvl="1"/>
            <a:r>
              <a:rPr lang="en-US" dirty="0" smtClean="0"/>
              <a:t>silver</a:t>
            </a:r>
          </a:p>
          <a:p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51" y="2431989"/>
            <a:ext cx="2600325" cy="176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19" y="3915590"/>
            <a:ext cx="2478314" cy="1643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303" y="3789739"/>
            <a:ext cx="18478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8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50" y="1911441"/>
            <a:ext cx="2971800" cy="2971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154244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Define the term “insulator”.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867692"/>
              </p:ext>
            </p:extLst>
          </p:nvPr>
        </p:nvGraphicFramePr>
        <p:xfrm>
          <a:off x="9514800" y="2208027"/>
          <a:ext cx="2605964" cy="23786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6949">
                <a:tc>
                  <a:txBody>
                    <a:bodyPr/>
                    <a:lstStyle/>
                    <a:p>
                      <a:r>
                        <a:rPr lang="en-AU" dirty="0" smtClean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Think-pair-share: The red screw drivers are specific electrical screw drivers where as the yellow ones are not. Describe how they are different, and why.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360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Insulators</a:t>
            </a:r>
          </a:p>
          <a:p>
            <a:r>
              <a:rPr lang="en-US" dirty="0" smtClean="0"/>
              <a:t>A material that does not allow the flow of charge.</a:t>
            </a:r>
          </a:p>
          <a:p>
            <a:r>
              <a:rPr lang="en-US" dirty="0" smtClean="0"/>
              <a:t>Some good insulators are:</a:t>
            </a:r>
          </a:p>
          <a:p>
            <a:pPr lvl="1"/>
            <a:r>
              <a:rPr lang="en-US" dirty="0" smtClean="0"/>
              <a:t>Glass</a:t>
            </a:r>
          </a:p>
          <a:p>
            <a:pPr lvl="1"/>
            <a:r>
              <a:rPr lang="en-US" dirty="0" smtClean="0"/>
              <a:t>Air</a:t>
            </a:r>
          </a:p>
          <a:p>
            <a:pPr lvl="1"/>
            <a:r>
              <a:rPr lang="en-US" dirty="0" smtClean="0"/>
              <a:t>Plastic</a:t>
            </a:r>
          </a:p>
          <a:p>
            <a:pPr lvl="1"/>
            <a:r>
              <a:rPr lang="en-US" dirty="0" smtClean="0"/>
              <a:t>Rubber</a:t>
            </a:r>
          </a:p>
          <a:p>
            <a:pPr lvl="1"/>
            <a:r>
              <a:rPr lang="en-US" dirty="0" smtClean="0"/>
              <a:t>Wood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2" y="4438509"/>
            <a:ext cx="5421673" cy="2147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800" y="4631872"/>
            <a:ext cx="2084614" cy="2084614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23419"/>
              </p:ext>
            </p:extLst>
          </p:nvPr>
        </p:nvGraphicFramePr>
        <p:xfrm>
          <a:off x="9514800" y="1156972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List</a:t>
                      </a:r>
                      <a:r>
                        <a:rPr lang="en-AU" baseline="0" dirty="0" smtClean="0"/>
                        <a:t> 3 good insulators.</a:t>
                      </a:r>
                      <a:endParaRPr lang="en-A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945880" cy="584775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Guided </a:t>
            </a:r>
            <a:r>
              <a:rPr lang="en-AU" sz="3200" dirty="0"/>
              <a:t>Practice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720000"/>
            <a:ext cx="4672914" cy="4351338"/>
          </a:xfrm>
        </p:spPr>
        <p:txBody>
          <a:bodyPr/>
          <a:lstStyle/>
          <a:p>
            <a:r>
              <a:rPr lang="en-US" dirty="0" smtClean="0"/>
              <a:t>Follow your teachers instructions to complete the practical on conductors and insulators.</a:t>
            </a:r>
          </a:p>
          <a:p>
            <a:r>
              <a:rPr lang="en-US" dirty="0" smtClean="0"/>
              <a:t>When you finish the experiment, work through the questions at the end to consolidate what you have found.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833" y="292387"/>
            <a:ext cx="4232319" cy="60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504</Words>
  <Application>Microsoft Office PowerPoint</Application>
  <PresentationFormat>Widescreen</PresentationFormat>
  <Paragraphs>90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Conductors and Insulators Year 9 Physics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</dc:creator>
  <cp:lastModifiedBy>janelle.lagrange@gmail.com</cp:lastModifiedBy>
  <cp:revision>45</cp:revision>
  <dcterms:created xsi:type="dcterms:W3CDTF">2018-02-20T13:07:19Z</dcterms:created>
  <dcterms:modified xsi:type="dcterms:W3CDTF">2019-09-04T00:14:16Z</dcterms:modified>
</cp:coreProperties>
</file>